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Inter"/>
      <p:bold r:id="rId30"/>
      <p:boldItalic r:id="rId31"/>
    </p:embeddedFont>
    <p:embeddedFont>
      <p:font typeface="Outfit"/>
      <p:bold r:id="rId32"/>
    </p:embeddedFont>
    <p:embeddedFont>
      <p:font typeface="Bitter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4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Italic.fntdata"/><Relationship Id="rId30" Type="http://schemas.openxmlformats.org/officeDocument/2006/relationships/font" Target="fonts/Inter-bold.fntdata"/><Relationship Id="rId11" Type="http://schemas.openxmlformats.org/officeDocument/2006/relationships/slide" Target="slides/slide5.xml"/><Relationship Id="rId33" Type="http://schemas.openxmlformats.org/officeDocument/2006/relationships/font" Target="fonts/Bitter-regular.fntdata"/><Relationship Id="rId10" Type="http://schemas.openxmlformats.org/officeDocument/2006/relationships/slide" Target="slides/slide4.xml"/><Relationship Id="rId32" Type="http://schemas.openxmlformats.org/officeDocument/2006/relationships/font" Target="fonts/Outfit-bold.fntdata"/><Relationship Id="rId13" Type="http://schemas.openxmlformats.org/officeDocument/2006/relationships/slide" Target="slides/slide7.xml"/><Relationship Id="rId35" Type="http://schemas.openxmlformats.org/officeDocument/2006/relationships/font" Target="fonts/Bitter-italic.fntdata"/><Relationship Id="rId12" Type="http://schemas.openxmlformats.org/officeDocument/2006/relationships/slide" Target="slides/slide6.xml"/><Relationship Id="rId34" Type="http://schemas.openxmlformats.org/officeDocument/2006/relationships/font" Target="fonts/Bitter-bold.fntdata"/><Relationship Id="rId15" Type="http://schemas.openxmlformats.org/officeDocument/2006/relationships/slide" Target="slides/slide9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8.xml"/><Relationship Id="rId36" Type="http://schemas.openxmlformats.org/officeDocument/2006/relationships/font" Target="fonts/Bitter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0.xml"/><Relationship Id="rId38" Type="http://schemas.openxmlformats.org/officeDocument/2006/relationships/font" Target="fonts/RobotoMon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a1fdc8a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a1fdc8a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97dc0d04f_4_13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597dc0d04f_4_13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g3597dc0d04f_4_13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97dc0d04f_4_16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597dc0d04f_4_16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4" name="Google Shape;314;g3597dc0d04f_4_16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97dc0d04f_1_14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597dc0d04f_1_14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2" name="Google Shape;332;g3597dc0d04f_1_14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97dc0d04f_4_20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597dc0d04f_4_20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2" name="Google Shape;352;g3597dc0d04f_4_20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97dc0d04f_1_17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3597dc0d04f_1_17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5" name="Google Shape;365;g3597dc0d04f_1_17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97dc0d04f_1_19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597dc0d04f_1_19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6" name="Google Shape;386;g3597dc0d04f_1_19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97dc0d04f_1_4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597dc0d04f_1_4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7" name="Google Shape;187;g3597dc0d04f_1_4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97dc0d04f_4_5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597dc0d04f_4_5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0" name="Google Shape;200;g3597dc0d04f_4_5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97b2a8fdb_8_1066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597b2a8fdb_8_1066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9" name="Google Shape;219;g3597b2a8fdb_8_1066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97dc0d04f_4_8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597dc0d04f_4_8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2" name="Google Shape;232;g3597dc0d04f_4_8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97dc0d04f_4_10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597dc0d04f_4_10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2" name="Google Shape;252;g3597dc0d04f_4_10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97dc0d04f_4_12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597dc0d04f_4_12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8" name="Google Shape;268;g3597dc0d04f_4_12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6102cef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6102ce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a1fdc8a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a1fdc8a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3" name="Google Shape;13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7" name="Google Shape;137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9" name="Google Shape;14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3" name="Google Shape;15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7" name="Google Shape;157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1" name="Google Shape;161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5" name="Google Shape;16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9" name="Google Shape;169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3" name="Google Shape;173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/>
        </p:nvSpPr>
        <p:spPr>
          <a:xfrm>
            <a:off x="54900" y="108900"/>
            <a:ext cx="90342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Hamro Yatra</a:t>
            </a:r>
            <a:endParaRPr b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1371600" y="3491000"/>
            <a:ext cx="63213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Environmental Science and Management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448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Faculty of Science and Technology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448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Pokhara University, Nepal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448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448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2025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n Official Site of Pokhara University – Pokhara University" id="182" name="Google Shape;1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4928" y="977709"/>
            <a:ext cx="1914144" cy="173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750" y="4762500"/>
            <a:ext cx="12382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/>
          <p:nvPr/>
        </p:nvSpPr>
        <p:spPr>
          <a:xfrm>
            <a:off x="396999" y="311944"/>
            <a:ext cx="2692524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Entity Relationships Overview</a:t>
            </a:r>
            <a:endParaRPr b="0" i="0" sz="1400" u="none" cap="none" strike="noStrike"/>
          </a:p>
        </p:txBody>
      </p:sp>
      <p:pic>
        <p:nvPicPr>
          <p:cNvPr descr="preencoded.png" id="304" name="Google Shape;3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3529" y="4818024"/>
            <a:ext cx="1057800" cy="3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/>
        </p:nvSpPr>
        <p:spPr>
          <a:xfrm>
            <a:off x="220425" y="631563"/>
            <a:ext cx="73185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Relationships: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User and Select_Search</a:t>
            </a:r>
            <a:r>
              <a:rPr lang="en-GB" sz="1000">
                <a:solidFill>
                  <a:schemeClr val="lt1"/>
                </a:solidFill>
              </a:rPr>
              <a:t>:</a:t>
            </a:r>
            <a:br>
              <a:rPr lang="en-GB" sz="1000">
                <a:solidFill>
                  <a:schemeClr val="lt1"/>
                </a:solidFill>
              </a:rPr>
            </a:br>
            <a:r>
              <a:rPr lang="en-GB" sz="1000">
                <a:solidFill>
                  <a:schemeClr val="lt1"/>
                </a:solidFill>
              </a:rPr>
              <a:t> A user searches or selects locations via the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Select_Search</a:t>
            </a:r>
            <a:r>
              <a:rPr lang="en-GB" sz="1000">
                <a:solidFill>
                  <a:schemeClr val="lt1"/>
                </a:solidFill>
              </a:rPr>
              <a:t> entity.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User and Manages</a:t>
            </a:r>
            <a:r>
              <a:rPr lang="en-GB" sz="1000">
                <a:solidFill>
                  <a:schemeClr val="lt1"/>
                </a:solidFill>
              </a:rPr>
              <a:t>:</a:t>
            </a:r>
            <a:br>
              <a:rPr lang="en-GB" sz="1000">
                <a:solidFill>
                  <a:schemeClr val="lt1"/>
                </a:solidFill>
              </a:rPr>
            </a:br>
            <a:r>
              <a:rPr lang="en-GB" sz="1000">
                <a:solidFill>
                  <a:schemeClr val="lt1"/>
                </a:solidFill>
              </a:rPr>
              <a:t> Users are managed by admins through the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Manages</a:t>
            </a:r>
            <a:r>
              <a:rPr lang="en-GB" sz="1000">
                <a:solidFill>
                  <a:schemeClr val="lt1"/>
                </a:solidFill>
              </a:rPr>
              <a:t> entity.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Admin and Manages</a:t>
            </a:r>
            <a:r>
              <a:rPr lang="en-GB" sz="1000">
                <a:solidFill>
                  <a:schemeClr val="lt1"/>
                </a:solidFill>
              </a:rPr>
              <a:t>:</a:t>
            </a:r>
            <a:br>
              <a:rPr lang="en-GB" sz="1000">
                <a:solidFill>
                  <a:schemeClr val="lt1"/>
                </a:solidFill>
              </a:rPr>
            </a:br>
            <a:r>
              <a:rPr lang="en-GB" sz="1000">
                <a:solidFill>
                  <a:schemeClr val="lt1"/>
                </a:solidFill>
              </a:rPr>
              <a:t> Admins manage users via the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Manages</a:t>
            </a:r>
            <a:r>
              <a:rPr lang="en-GB" sz="1000">
                <a:solidFill>
                  <a:schemeClr val="lt1"/>
                </a:solidFill>
              </a:rPr>
              <a:t> entity.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Store and Booking</a:t>
            </a:r>
            <a:r>
              <a:rPr lang="en-GB" sz="1000">
                <a:solidFill>
                  <a:schemeClr val="lt1"/>
                </a:solidFill>
              </a:rPr>
              <a:t>:</a:t>
            </a:r>
            <a:br>
              <a:rPr lang="en-GB" sz="1000">
                <a:solidFill>
                  <a:schemeClr val="lt1"/>
                </a:solidFill>
              </a:rPr>
            </a:br>
            <a:r>
              <a:rPr lang="en-GB" sz="1000">
                <a:solidFill>
                  <a:schemeClr val="lt1"/>
                </a:solidFill>
              </a:rPr>
              <a:t>  Stores are linked to bookings, where users make a reservation.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Store and Displays</a:t>
            </a:r>
            <a:r>
              <a:rPr lang="en-GB" sz="1000">
                <a:solidFill>
                  <a:schemeClr val="lt1"/>
                </a:solidFill>
              </a:rPr>
              <a:t>:</a:t>
            </a:r>
            <a:br>
              <a:rPr lang="en-GB" sz="1000">
                <a:solidFill>
                  <a:schemeClr val="lt1"/>
                </a:solidFill>
              </a:rPr>
            </a:br>
            <a:r>
              <a:rPr lang="en-GB" sz="1000">
                <a:solidFill>
                  <a:schemeClr val="lt1"/>
                </a:solidFill>
              </a:rPr>
              <a:t> Locations displayed are tied to stores via the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Displays</a:t>
            </a:r>
            <a:r>
              <a:rPr lang="en-GB" sz="1000">
                <a:solidFill>
                  <a:schemeClr val="lt1"/>
                </a:solidFill>
              </a:rPr>
              <a:t> entity.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MapRoutes and Displays</a:t>
            </a:r>
            <a:r>
              <a:rPr lang="en-GB" sz="1000">
                <a:solidFill>
                  <a:schemeClr val="lt1"/>
                </a:solidFill>
              </a:rPr>
              <a:t>:</a:t>
            </a:r>
            <a:br>
              <a:rPr lang="en-GB" sz="1000">
                <a:solidFill>
                  <a:schemeClr val="lt1"/>
                </a:solidFill>
              </a:rPr>
            </a:br>
            <a:r>
              <a:rPr lang="en-GB" sz="1000">
                <a:solidFill>
                  <a:schemeClr val="lt1"/>
                </a:solidFill>
              </a:rPr>
              <a:t> Routes are displayed for certain locations through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Displays</a:t>
            </a:r>
            <a:r>
              <a:rPr lang="en-GB" sz="1000">
                <a:solidFill>
                  <a:schemeClr val="lt1"/>
                </a:solidFill>
              </a:rPr>
              <a:t>.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MapRoutes and Store</a:t>
            </a:r>
            <a:r>
              <a:rPr lang="en-GB" sz="1000">
                <a:solidFill>
                  <a:schemeClr val="lt1"/>
                </a:solidFill>
              </a:rPr>
              <a:t>: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-GB" sz="1000">
                <a:solidFill>
                  <a:schemeClr val="lt1"/>
                </a:solidFill>
              </a:rPr>
              <a:t>Routes are associated with stores in a certain location.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750" y="922250"/>
            <a:ext cx="4221251" cy="4221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35"/>
          <p:cNvCxnSpPr/>
          <p:nvPr/>
        </p:nvCxnSpPr>
        <p:spPr>
          <a:xfrm>
            <a:off x="7704225" y="1682425"/>
            <a:ext cx="3909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5"/>
          <p:cNvCxnSpPr/>
          <p:nvPr/>
        </p:nvCxnSpPr>
        <p:spPr>
          <a:xfrm flipH="1" rot="-5400000">
            <a:off x="6586200" y="2409400"/>
            <a:ext cx="401100" cy="270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5"/>
          <p:cNvCxnSpPr/>
          <p:nvPr/>
        </p:nvCxnSpPr>
        <p:spPr>
          <a:xfrm>
            <a:off x="5543675" y="2266900"/>
            <a:ext cx="0" cy="34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5"/>
          <p:cNvCxnSpPr/>
          <p:nvPr/>
        </p:nvCxnSpPr>
        <p:spPr>
          <a:xfrm rot="10800000">
            <a:off x="5501775" y="3262250"/>
            <a:ext cx="0" cy="31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6" title="Screenshot 2025-05-16 080919.png"/>
          <p:cNvPicPr preferRelativeResize="0"/>
          <p:nvPr/>
        </p:nvPicPr>
        <p:blipFill rotWithShape="1">
          <a:blip r:embed="rId3">
            <a:alphaModFix/>
          </a:blip>
          <a:srcRect b="3716" l="0" r="0" t="745"/>
          <a:stretch/>
        </p:blipFill>
        <p:spPr>
          <a:xfrm>
            <a:off x="5185100" y="0"/>
            <a:ext cx="4068900" cy="519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/>
          <p:nvPr/>
        </p:nvSpPr>
        <p:spPr>
          <a:xfrm>
            <a:off x="927655" y="1478720"/>
            <a:ext cx="19611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Inter"/>
              <a:buNone/>
            </a:pPr>
            <a:r>
              <a:rPr b="1" i="0" lang="en-GB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Tourist Flow</a:t>
            </a:r>
            <a:endParaRPr b="0" i="0" u="none" cap="none" strike="noStrike"/>
          </a:p>
        </p:txBody>
      </p:sp>
      <p:sp>
        <p:nvSpPr>
          <p:cNvPr id="318" name="Google Shape;318;p36"/>
          <p:cNvSpPr/>
          <p:nvPr/>
        </p:nvSpPr>
        <p:spPr>
          <a:xfrm>
            <a:off x="927646" y="1673903"/>
            <a:ext cx="40689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1590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Char char="•"/>
            </a:pPr>
            <a:r>
              <a:rPr b="0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Login/Register</a:t>
            </a:r>
            <a:endParaRPr b="0" i="0" sz="1300" u="none" cap="none" strike="noStrike"/>
          </a:p>
        </p:txBody>
      </p:sp>
      <p:sp>
        <p:nvSpPr>
          <p:cNvPr id="319" name="Google Shape;319;p36"/>
          <p:cNvSpPr/>
          <p:nvPr/>
        </p:nvSpPr>
        <p:spPr>
          <a:xfrm>
            <a:off x="927646" y="1822434"/>
            <a:ext cx="40689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1590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Char char="•"/>
            </a:pPr>
            <a:r>
              <a:rPr b="0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Search and view packages</a:t>
            </a:r>
            <a:endParaRPr b="0" i="0" sz="1300" u="none" cap="none" strike="noStrike"/>
          </a:p>
        </p:txBody>
      </p:sp>
      <p:sp>
        <p:nvSpPr>
          <p:cNvPr id="320" name="Google Shape;320;p36"/>
          <p:cNvSpPr/>
          <p:nvPr/>
        </p:nvSpPr>
        <p:spPr>
          <a:xfrm>
            <a:off x="927646" y="1970964"/>
            <a:ext cx="40689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1590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Char char="•"/>
            </a:pPr>
            <a:r>
              <a:rPr b="0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Book and get Booking ID</a:t>
            </a:r>
            <a:endParaRPr b="0" i="0" sz="1300" u="none" cap="none" strike="noStrike"/>
          </a:p>
        </p:txBody>
      </p:sp>
      <p:sp>
        <p:nvSpPr>
          <p:cNvPr id="321" name="Google Shape;321;p36"/>
          <p:cNvSpPr/>
          <p:nvPr/>
        </p:nvSpPr>
        <p:spPr>
          <a:xfrm>
            <a:off x="927646" y="2119495"/>
            <a:ext cx="40689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1590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Char char="•"/>
            </a:pPr>
            <a:r>
              <a:rPr b="0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View history and manage bookings</a:t>
            </a:r>
            <a:endParaRPr b="0" i="0" sz="1300" u="none" cap="none" strike="noStrike"/>
          </a:p>
        </p:txBody>
      </p:sp>
      <p:sp>
        <p:nvSpPr>
          <p:cNvPr id="322" name="Google Shape;322;p36"/>
          <p:cNvSpPr/>
          <p:nvPr/>
        </p:nvSpPr>
        <p:spPr>
          <a:xfrm>
            <a:off x="927646" y="2268025"/>
            <a:ext cx="40689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1590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Char char="•"/>
            </a:pPr>
            <a:r>
              <a:rPr b="0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Logout</a:t>
            </a:r>
            <a:endParaRPr b="0" i="0" sz="1300" u="none" cap="none" strike="noStrike"/>
          </a:p>
        </p:txBody>
      </p:sp>
      <p:sp>
        <p:nvSpPr>
          <p:cNvPr id="323" name="Google Shape;323;p36"/>
          <p:cNvSpPr/>
          <p:nvPr/>
        </p:nvSpPr>
        <p:spPr>
          <a:xfrm>
            <a:off x="859617" y="3406450"/>
            <a:ext cx="21714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Inter"/>
              <a:buNone/>
            </a:pPr>
            <a:r>
              <a:rPr b="1" i="0" lang="en-GB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Admin Flow</a:t>
            </a:r>
            <a:endParaRPr b="0" i="0" u="none" cap="none" strike="noStrike"/>
          </a:p>
        </p:txBody>
      </p:sp>
      <p:sp>
        <p:nvSpPr>
          <p:cNvPr id="324" name="Google Shape;324;p36"/>
          <p:cNvSpPr/>
          <p:nvPr/>
        </p:nvSpPr>
        <p:spPr>
          <a:xfrm>
            <a:off x="859631" y="3601639"/>
            <a:ext cx="40689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1590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Char char="•"/>
            </a:pPr>
            <a:r>
              <a:rPr b="0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Secure login</a:t>
            </a:r>
            <a:endParaRPr b="0" i="0" sz="1300" u="none" cap="none" strike="noStrike"/>
          </a:p>
        </p:txBody>
      </p:sp>
      <p:sp>
        <p:nvSpPr>
          <p:cNvPr id="325" name="Google Shape;325;p36"/>
          <p:cNvSpPr/>
          <p:nvPr/>
        </p:nvSpPr>
        <p:spPr>
          <a:xfrm>
            <a:off x="859631" y="3750170"/>
            <a:ext cx="40689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1590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Char char="•"/>
            </a:pPr>
            <a:r>
              <a:rPr b="0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Manage packages and bookings</a:t>
            </a:r>
            <a:endParaRPr b="0" i="0" sz="1300" u="none" cap="none" strike="noStrike"/>
          </a:p>
        </p:txBody>
      </p:sp>
      <p:sp>
        <p:nvSpPr>
          <p:cNvPr id="326" name="Google Shape;326;p36"/>
          <p:cNvSpPr/>
          <p:nvPr/>
        </p:nvSpPr>
        <p:spPr>
          <a:xfrm>
            <a:off x="859631" y="3898701"/>
            <a:ext cx="40689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1590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Char char="•"/>
            </a:pPr>
            <a:r>
              <a:rPr b="0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Handle cancellations and rescheduling</a:t>
            </a:r>
            <a:endParaRPr b="0" i="0" sz="1300" u="none" cap="none" strike="noStrike"/>
          </a:p>
        </p:txBody>
      </p:sp>
      <p:sp>
        <p:nvSpPr>
          <p:cNvPr id="327" name="Google Shape;327;p36"/>
          <p:cNvSpPr/>
          <p:nvPr/>
        </p:nvSpPr>
        <p:spPr>
          <a:xfrm>
            <a:off x="859631" y="4047231"/>
            <a:ext cx="40689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1590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Char char="•"/>
            </a:pPr>
            <a:r>
              <a:rPr b="0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Logout</a:t>
            </a:r>
            <a:endParaRPr b="0" i="0" sz="1300" u="none" cap="none" strike="noStrike"/>
          </a:p>
        </p:txBody>
      </p:sp>
      <p:sp>
        <p:nvSpPr>
          <p:cNvPr id="328" name="Google Shape;328;p36"/>
          <p:cNvSpPr/>
          <p:nvPr/>
        </p:nvSpPr>
        <p:spPr>
          <a:xfrm>
            <a:off x="867376" y="322300"/>
            <a:ext cx="2646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</a:pPr>
            <a:r>
              <a:rPr b="1" i="0" lang="en-GB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 Flow Summary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/>
          <p:nvPr/>
        </p:nvSpPr>
        <p:spPr>
          <a:xfrm>
            <a:off x="496126" y="482950"/>
            <a:ext cx="7526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800"/>
              <a:buFont typeface="Outfit"/>
              <a:buNone/>
            </a:pPr>
            <a:r>
              <a:rPr b="1" i="0" lang="en-GB" sz="28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Gantt Chart Overview – Project Timeline</a:t>
            </a:r>
            <a:endParaRPr b="0" i="0" sz="2800" u="none" cap="none" strike="noStrike"/>
          </a:p>
        </p:txBody>
      </p:sp>
      <p:sp>
        <p:nvSpPr>
          <p:cNvPr id="335" name="Google Shape;335;p37"/>
          <p:cNvSpPr/>
          <p:nvPr/>
        </p:nvSpPr>
        <p:spPr>
          <a:xfrm>
            <a:off x="496119" y="1266081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None/>
            </a:pPr>
            <a:r>
              <a:rPr b="1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Timeline Phases &amp; Activities</a:t>
            </a:r>
            <a:endParaRPr b="0" i="0" sz="1100" u="none" cap="none" strike="noStrike"/>
          </a:p>
        </p:txBody>
      </p:sp>
      <p:sp>
        <p:nvSpPr>
          <p:cNvPr id="336" name="Google Shape;336;p37"/>
          <p:cNvSpPr/>
          <p:nvPr/>
        </p:nvSpPr>
        <p:spPr>
          <a:xfrm>
            <a:off x="496119" y="1620441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Calibri"/>
              <a:buAutoNum type="arabicPeriod"/>
            </a:pP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Baisakh Mid to Jestha Mid</a:t>
            </a:r>
            <a:endParaRPr b="0" i="0" sz="1100" u="none" cap="none" strike="noStrike"/>
          </a:p>
        </p:txBody>
      </p:sp>
      <p:sp>
        <p:nvSpPr>
          <p:cNvPr id="337" name="Google Shape;337;p37"/>
          <p:cNvSpPr/>
          <p:nvPr/>
        </p:nvSpPr>
        <p:spPr>
          <a:xfrm>
            <a:off x="496119" y="1896814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1" marL="431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Char char="•"/>
            </a:pPr>
            <a:r>
              <a:rPr b="1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Requirement Gathering</a:t>
            </a:r>
            <a:endParaRPr b="0" i="0" sz="1100" u="none" cap="none" strike="noStrike"/>
          </a:p>
        </p:txBody>
      </p:sp>
      <p:sp>
        <p:nvSpPr>
          <p:cNvPr id="338" name="Google Shape;338;p37"/>
          <p:cNvSpPr/>
          <p:nvPr/>
        </p:nvSpPr>
        <p:spPr>
          <a:xfrm>
            <a:off x="496119" y="2173188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1" marL="431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Char char="•"/>
            </a:pPr>
            <a:r>
              <a:rPr b="1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System Design</a:t>
            </a:r>
            <a:endParaRPr b="0" i="0" sz="1100" u="none" cap="none" strike="noStrike"/>
          </a:p>
        </p:txBody>
      </p:sp>
      <p:sp>
        <p:nvSpPr>
          <p:cNvPr id="339" name="Google Shape;339;p37"/>
          <p:cNvSpPr/>
          <p:nvPr/>
        </p:nvSpPr>
        <p:spPr>
          <a:xfrm>
            <a:off x="496119" y="2449562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Calibri"/>
              <a:buAutoNum type="arabicPeriod" startAt="2"/>
            </a:pP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Jestha Mid to Asar Mid</a:t>
            </a:r>
            <a:endParaRPr b="0" i="0" sz="1100" u="none" cap="none" strike="noStrike"/>
          </a:p>
        </p:txBody>
      </p:sp>
      <p:sp>
        <p:nvSpPr>
          <p:cNvPr id="340" name="Google Shape;340;p37"/>
          <p:cNvSpPr/>
          <p:nvPr/>
        </p:nvSpPr>
        <p:spPr>
          <a:xfrm>
            <a:off x="496119" y="2725936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1" marL="431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Char char="•"/>
            </a:pPr>
            <a:r>
              <a:rPr b="1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Database Design</a:t>
            </a:r>
            <a:endParaRPr b="0" i="0" sz="1100" u="none" cap="none" strike="noStrike"/>
          </a:p>
        </p:txBody>
      </p:sp>
      <p:sp>
        <p:nvSpPr>
          <p:cNvPr id="341" name="Google Shape;341;p37"/>
          <p:cNvSpPr/>
          <p:nvPr/>
        </p:nvSpPr>
        <p:spPr>
          <a:xfrm>
            <a:off x="496119" y="3002310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1" marL="431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Char char="•"/>
            </a:pPr>
            <a:r>
              <a:rPr b="1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Frontend Development</a:t>
            </a:r>
            <a:endParaRPr b="0" i="0" sz="1100" u="none" cap="none" strike="noStrike"/>
          </a:p>
        </p:txBody>
      </p:sp>
      <p:sp>
        <p:nvSpPr>
          <p:cNvPr id="342" name="Google Shape;342;p37"/>
          <p:cNvSpPr/>
          <p:nvPr/>
        </p:nvSpPr>
        <p:spPr>
          <a:xfrm>
            <a:off x="496119" y="3278684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1" marL="431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Char char="•"/>
            </a:pPr>
            <a:r>
              <a:rPr b="1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Backend Development</a:t>
            </a:r>
            <a:endParaRPr b="0" i="0" sz="1100" u="none" cap="none" strike="noStrike"/>
          </a:p>
        </p:txBody>
      </p:sp>
      <p:sp>
        <p:nvSpPr>
          <p:cNvPr id="343" name="Google Shape;343;p37"/>
          <p:cNvSpPr/>
          <p:nvPr/>
        </p:nvSpPr>
        <p:spPr>
          <a:xfrm>
            <a:off x="496119" y="3555057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1" marL="431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Char char="•"/>
            </a:pPr>
            <a:r>
              <a:rPr b="1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Advanced Features</a:t>
            </a:r>
            <a:endParaRPr b="0" i="0" sz="1100" u="none" cap="none" strike="noStrike"/>
          </a:p>
        </p:txBody>
      </p:sp>
      <p:sp>
        <p:nvSpPr>
          <p:cNvPr id="344" name="Google Shape;344;p37"/>
          <p:cNvSpPr/>
          <p:nvPr/>
        </p:nvSpPr>
        <p:spPr>
          <a:xfrm>
            <a:off x="496119" y="3831431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Calibri"/>
              <a:buAutoNum type="arabicPeriod" startAt="3"/>
            </a:pP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Asar Mid to Asar End</a:t>
            </a:r>
            <a:endParaRPr b="0" i="0" sz="1100" u="none" cap="none" strike="noStrike"/>
          </a:p>
        </p:txBody>
      </p:sp>
      <p:sp>
        <p:nvSpPr>
          <p:cNvPr id="345" name="Google Shape;345;p37"/>
          <p:cNvSpPr/>
          <p:nvPr/>
        </p:nvSpPr>
        <p:spPr>
          <a:xfrm>
            <a:off x="496119" y="4107805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1" marL="431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Char char="•"/>
            </a:pPr>
            <a:r>
              <a:rPr b="1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Testing &amp; Debugging</a:t>
            </a:r>
            <a:endParaRPr b="0" i="0" sz="1100" u="none" cap="none" strike="noStrike"/>
          </a:p>
        </p:txBody>
      </p:sp>
      <p:sp>
        <p:nvSpPr>
          <p:cNvPr id="346" name="Google Shape;346;p37"/>
          <p:cNvSpPr/>
          <p:nvPr/>
        </p:nvSpPr>
        <p:spPr>
          <a:xfrm>
            <a:off x="496119" y="4384179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1" marL="431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Char char="•"/>
            </a:pPr>
            <a:r>
              <a:rPr b="1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Finalization &amp; Report Preparation</a:t>
            </a:r>
            <a:endParaRPr b="0" i="0" sz="1100" u="none" cap="none" strike="noStrike"/>
          </a:p>
        </p:txBody>
      </p:sp>
      <p:pic>
        <p:nvPicPr>
          <p:cNvPr descr="preencoded.png" id="347" name="Google Shape;3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701" y="1298004"/>
            <a:ext cx="3902944" cy="28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251" y="4787625"/>
            <a:ext cx="1156600" cy="3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/>
          <p:nvPr/>
        </p:nvSpPr>
        <p:spPr>
          <a:xfrm>
            <a:off x="496119" y="1412453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Expected Outcomes</a:t>
            </a:r>
            <a:endParaRPr b="0" i="0" sz="2800" u="none" cap="none" strike="noStrike"/>
          </a:p>
        </p:txBody>
      </p:sp>
      <p:sp>
        <p:nvSpPr>
          <p:cNvPr id="355" name="Google Shape;355;p38"/>
          <p:cNvSpPr/>
          <p:nvPr/>
        </p:nvSpPr>
        <p:spPr>
          <a:xfrm>
            <a:off x="496119" y="2209800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User Experience</a:t>
            </a:r>
            <a:endParaRPr b="0" i="0" sz="1400" u="none" cap="none" strike="noStrike"/>
          </a:p>
        </p:txBody>
      </p:sp>
      <p:sp>
        <p:nvSpPr>
          <p:cNvPr id="356" name="Google Shape;356;p38"/>
          <p:cNvSpPr/>
          <p:nvPr/>
        </p:nvSpPr>
        <p:spPr>
          <a:xfrm>
            <a:off x="496119" y="2573015"/>
            <a:ext cx="2486323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None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Streamlined, secure, and real-time booking platform enhances satisfaction.</a:t>
            </a:r>
            <a:endParaRPr b="0" i="0" sz="1100" u="none" cap="none" strike="noStrike"/>
          </a:p>
        </p:txBody>
      </p:sp>
      <p:sp>
        <p:nvSpPr>
          <p:cNvPr id="357" name="Google Shape;357;p38"/>
          <p:cNvSpPr/>
          <p:nvPr/>
        </p:nvSpPr>
        <p:spPr>
          <a:xfrm>
            <a:off x="3333080" y="2209800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Admin Efficiency</a:t>
            </a:r>
            <a:endParaRPr b="0" i="0" sz="1400" u="none" cap="none" strike="noStrike"/>
          </a:p>
        </p:txBody>
      </p:sp>
      <p:sp>
        <p:nvSpPr>
          <p:cNvPr id="358" name="Google Shape;358;p38"/>
          <p:cNvSpPr/>
          <p:nvPr/>
        </p:nvSpPr>
        <p:spPr>
          <a:xfrm>
            <a:off x="3333080" y="2573015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None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Centralized management reduces errors and administrative workload.</a:t>
            </a:r>
            <a:endParaRPr b="0" i="0" sz="1100" u="none" cap="none" strike="noStrike"/>
          </a:p>
        </p:txBody>
      </p:sp>
      <p:sp>
        <p:nvSpPr>
          <p:cNvPr id="359" name="Google Shape;359;p38"/>
          <p:cNvSpPr/>
          <p:nvPr/>
        </p:nvSpPr>
        <p:spPr>
          <a:xfrm>
            <a:off x="6170042" y="2209800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Scalability</a:t>
            </a:r>
            <a:endParaRPr b="0" i="0" sz="1400" u="none" cap="none" strike="noStrike"/>
          </a:p>
        </p:txBody>
      </p:sp>
      <p:sp>
        <p:nvSpPr>
          <p:cNvPr id="360" name="Google Shape;360;p38"/>
          <p:cNvSpPr/>
          <p:nvPr/>
        </p:nvSpPr>
        <p:spPr>
          <a:xfrm>
            <a:off x="6170042" y="2573015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None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Modular design supports future growth and easy maintenance.</a:t>
            </a:r>
            <a:endParaRPr b="0" i="0" sz="1100" u="none" cap="none" strike="noStrike"/>
          </a:p>
        </p:txBody>
      </p:sp>
      <p:pic>
        <p:nvPicPr>
          <p:cNvPr descr="preencoded.png" id="361" name="Google Shape;3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3529" y="4818024"/>
            <a:ext cx="1057800" cy="3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7" name="Google Shape;3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0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/>
          <p:nvPr/>
        </p:nvSpPr>
        <p:spPr>
          <a:xfrm>
            <a:off x="3925127" y="654700"/>
            <a:ext cx="4548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800"/>
              <a:buFont typeface="Outfit"/>
              <a:buNone/>
            </a:pPr>
            <a:r>
              <a:rPr b="1" i="0" lang="en-GB" sz="28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Future Enhancements</a:t>
            </a:r>
            <a:endParaRPr b="0" i="0" sz="2800" u="none" cap="none" strike="noStrike"/>
          </a:p>
        </p:txBody>
      </p:sp>
      <p:sp>
        <p:nvSpPr>
          <p:cNvPr id="369" name="Google Shape;369;p39"/>
          <p:cNvSpPr/>
          <p:nvPr/>
        </p:nvSpPr>
        <p:spPr>
          <a:xfrm>
            <a:off x="3925119" y="1462683"/>
            <a:ext cx="318900" cy="318900"/>
          </a:xfrm>
          <a:prstGeom prst="roundRect">
            <a:avLst>
              <a:gd fmla="val 666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4385826" y="1405925"/>
            <a:ext cx="1955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400"/>
              <a:buFont typeface="Outfit"/>
              <a:buNone/>
            </a:pPr>
            <a:r>
              <a:rPr b="1" i="0" lang="en-GB" sz="14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Payment Gateway</a:t>
            </a:r>
            <a:endParaRPr b="0" i="0" sz="1400" u="none" cap="none" strike="noStrike"/>
          </a:p>
        </p:txBody>
      </p:sp>
      <p:sp>
        <p:nvSpPr>
          <p:cNvPr id="371" name="Google Shape;371;p39"/>
          <p:cNvSpPr/>
          <p:nvPr/>
        </p:nvSpPr>
        <p:spPr>
          <a:xfrm>
            <a:off x="4385824" y="1665450"/>
            <a:ext cx="3757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None/>
            </a:pP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Integrate secure online payment options.like </a:t>
            </a:r>
            <a:r>
              <a:rPr lang="en-GB" sz="11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</a:t>
            </a: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sewa,</a:t>
            </a:r>
            <a:r>
              <a:rPr lang="en-GB" sz="11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Khalti</a:t>
            </a: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,connect ips</a:t>
            </a:r>
            <a:endParaRPr b="0" i="0" sz="1100" u="none" cap="none" strike="noStrike"/>
          </a:p>
        </p:txBody>
      </p:sp>
      <p:sp>
        <p:nvSpPr>
          <p:cNvPr id="372" name="Google Shape;372;p39"/>
          <p:cNvSpPr/>
          <p:nvPr/>
        </p:nvSpPr>
        <p:spPr>
          <a:xfrm>
            <a:off x="3925119" y="2251993"/>
            <a:ext cx="318900" cy="318900"/>
          </a:xfrm>
          <a:prstGeom prst="roundRect">
            <a:avLst>
              <a:gd fmla="val 666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"/>
          <p:cNvSpPr/>
          <p:nvPr/>
        </p:nvSpPr>
        <p:spPr>
          <a:xfrm>
            <a:off x="4385816" y="222445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400"/>
              <a:buFont typeface="Outfit"/>
              <a:buNone/>
            </a:pPr>
            <a:r>
              <a:rPr b="1" i="0" lang="en-GB" sz="14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Mobile App</a:t>
            </a:r>
            <a:endParaRPr b="0" i="0" sz="1400" u="none" cap="none" strike="noStrike"/>
          </a:p>
        </p:txBody>
      </p:sp>
      <p:sp>
        <p:nvSpPr>
          <p:cNvPr id="374" name="Google Shape;374;p39"/>
          <p:cNvSpPr/>
          <p:nvPr/>
        </p:nvSpPr>
        <p:spPr>
          <a:xfrm>
            <a:off x="4385816" y="2530971"/>
            <a:ext cx="4262066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None/>
            </a:pP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Enable booking via smartphones.</a:t>
            </a:r>
            <a:endParaRPr b="0" i="0" sz="1100" u="none" cap="none" strike="noStrike"/>
          </a:p>
        </p:txBody>
      </p:sp>
      <p:sp>
        <p:nvSpPr>
          <p:cNvPr id="375" name="Google Shape;375;p39"/>
          <p:cNvSpPr/>
          <p:nvPr/>
        </p:nvSpPr>
        <p:spPr>
          <a:xfrm>
            <a:off x="3925119" y="3117503"/>
            <a:ext cx="318900" cy="318900"/>
          </a:xfrm>
          <a:prstGeom prst="roundRect">
            <a:avLst>
              <a:gd fmla="val 666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4385828" y="3090025"/>
            <a:ext cx="36003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400"/>
              <a:buFont typeface="Outfit"/>
              <a:buNone/>
            </a:pPr>
            <a:r>
              <a:rPr b="1" i="0" lang="en-GB" sz="14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Personalized Recommendations</a:t>
            </a:r>
            <a:endParaRPr b="0" i="0" sz="1400" u="none" cap="none" strike="noStrike"/>
          </a:p>
        </p:txBody>
      </p:sp>
      <p:sp>
        <p:nvSpPr>
          <p:cNvPr id="377" name="Google Shape;377;p39"/>
          <p:cNvSpPr/>
          <p:nvPr/>
        </p:nvSpPr>
        <p:spPr>
          <a:xfrm>
            <a:off x="4385816" y="3396481"/>
            <a:ext cx="4262066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None/>
            </a:pP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Suggest packages based on user preferences.</a:t>
            </a:r>
            <a:endParaRPr b="0" i="0" sz="1100" u="none" cap="none" strike="noStrike"/>
          </a:p>
        </p:txBody>
      </p:sp>
      <p:sp>
        <p:nvSpPr>
          <p:cNvPr id="378" name="Google Shape;378;p39"/>
          <p:cNvSpPr/>
          <p:nvPr/>
        </p:nvSpPr>
        <p:spPr>
          <a:xfrm>
            <a:off x="3925119" y="3983013"/>
            <a:ext cx="318900" cy="318900"/>
          </a:xfrm>
          <a:prstGeom prst="roundRect">
            <a:avLst>
              <a:gd fmla="val 6667" name="adj"/>
            </a:avLst>
          </a:prstGeom>
          <a:solidFill>
            <a:srgbClr val="3B3C3E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9"/>
          <p:cNvSpPr/>
          <p:nvPr/>
        </p:nvSpPr>
        <p:spPr>
          <a:xfrm>
            <a:off x="4385830" y="3955475"/>
            <a:ext cx="39225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400"/>
              <a:buFont typeface="Outfit"/>
              <a:buNone/>
            </a:pPr>
            <a:r>
              <a:rPr b="1" i="0" lang="en-GB" sz="1400" u="none" cap="none" strike="noStrike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Multilingual Support &amp; Chatbot</a:t>
            </a:r>
            <a:endParaRPr b="0" i="0" sz="1400" u="none" cap="none" strike="noStrike"/>
          </a:p>
        </p:txBody>
      </p:sp>
      <p:sp>
        <p:nvSpPr>
          <p:cNvPr id="380" name="Google Shape;380;p39"/>
          <p:cNvSpPr/>
          <p:nvPr/>
        </p:nvSpPr>
        <p:spPr>
          <a:xfrm>
            <a:off x="4385816" y="4261991"/>
            <a:ext cx="4262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None/>
            </a:pP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Expand accessibility and real-time customer help.</a:t>
            </a:r>
            <a:endParaRPr b="0" i="0" sz="1100" u="none" cap="none" strike="noStrike"/>
          </a:p>
        </p:txBody>
      </p:sp>
      <p:pic>
        <p:nvPicPr>
          <p:cNvPr id="381" name="Google Shape;3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850" y="152400"/>
            <a:ext cx="1137159" cy="34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800" y="4730091"/>
            <a:ext cx="1137204" cy="349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0" title="peace-out-im-out.gif"/>
          <p:cNvPicPr preferRelativeResize="0"/>
          <p:nvPr/>
        </p:nvPicPr>
        <p:blipFill rotWithShape="1">
          <a:blip r:embed="rId3">
            <a:alphaModFix/>
          </a:blip>
          <a:srcRect b="1950" l="0" r="0" t="1950"/>
          <a:stretch/>
        </p:blipFill>
        <p:spPr>
          <a:xfrm>
            <a:off x="0" y="0"/>
            <a:ext cx="5049425" cy="51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757" y="4762500"/>
            <a:ext cx="12382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0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/>
          <p:nvPr/>
        </p:nvSpPr>
        <p:spPr>
          <a:xfrm>
            <a:off x="3925119" y="838870"/>
            <a:ext cx="4722763" cy="1328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800"/>
              <a:buFont typeface="Outfit"/>
              <a:buNone/>
            </a:pPr>
            <a:r>
              <a:rPr b="1" i="0" lang="en-GB" sz="28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A Project Proposal: Hamro Yatra</a:t>
            </a:r>
            <a:endParaRPr b="0" i="0" sz="2800" u="none" cap="none" strike="noStrike"/>
          </a:p>
        </p:txBody>
      </p:sp>
      <p:sp>
        <p:nvSpPr>
          <p:cNvPr id="191" name="Google Shape;191;p27"/>
          <p:cNvSpPr/>
          <p:nvPr/>
        </p:nvSpPr>
        <p:spPr>
          <a:xfrm>
            <a:off x="3925119" y="2380431"/>
            <a:ext cx="472276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None/>
            </a:pPr>
            <a:r>
              <a:rPr b="1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This project proposes a web-based platform for easy travel package booking.</a:t>
            </a:r>
            <a:endParaRPr b="1" i="0" sz="1100" u="none" cap="none" strike="noStrike"/>
          </a:p>
        </p:txBody>
      </p:sp>
      <p:sp>
        <p:nvSpPr>
          <p:cNvPr id="192" name="Google Shape;192;p27"/>
          <p:cNvSpPr/>
          <p:nvPr/>
        </p:nvSpPr>
        <p:spPr>
          <a:xfrm>
            <a:off x="3925119" y="3046661"/>
            <a:ext cx="2126456" cy="26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1700"/>
              <a:buFont typeface="Outfit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193" name="Google Shape;193;p27"/>
          <p:cNvSpPr/>
          <p:nvPr/>
        </p:nvSpPr>
        <p:spPr>
          <a:xfrm>
            <a:off x="3925119" y="3525069"/>
            <a:ext cx="4722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94" name="Google Shape;194;p27"/>
          <p:cNvSpPr/>
          <p:nvPr/>
        </p:nvSpPr>
        <p:spPr>
          <a:xfrm>
            <a:off x="3925119" y="3801443"/>
            <a:ext cx="4722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95" name="Google Shape;195;p27"/>
          <p:cNvSpPr/>
          <p:nvPr/>
        </p:nvSpPr>
        <p:spPr>
          <a:xfrm>
            <a:off x="3925119" y="4028241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750" y="4762500"/>
            <a:ext cx="12382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01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2" name="Google Shape;202;p28"/>
          <p:cNvPicPr preferRelativeResize="0"/>
          <p:nvPr/>
        </p:nvPicPr>
        <p:blipFill rotWithShape="1">
          <a:blip r:embed="rId3">
            <a:alphaModFix/>
          </a:blip>
          <a:srcRect b="16030" l="0" r="0" t="-16030"/>
          <a:stretch/>
        </p:blipFill>
        <p:spPr>
          <a:xfrm>
            <a:off x="5715000" y="234875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>
            <a:off x="450726" y="830386"/>
            <a:ext cx="4328741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nter"/>
              <a:buNone/>
            </a:pPr>
            <a:r>
              <a:rPr b="1" i="0" lang="en-GB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Introduction to Hamro Yatra</a:t>
            </a:r>
            <a:endParaRPr b="0" i="0" sz="2500" u="none" cap="none" strike="noStrike"/>
          </a:p>
        </p:txBody>
      </p:sp>
      <p:sp>
        <p:nvSpPr>
          <p:cNvPr id="204" name="Google Shape;204;p28"/>
          <p:cNvSpPr/>
          <p:nvPr/>
        </p:nvSpPr>
        <p:spPr>
          <a:xfrm>
            <a:off x="450726" y="1425922"/>
            <a:ext cx="289694" cy="289694"/>
          </a:xfrm>
          <a:prstGeom prst="roundRect">
            <a:avLst>
              <a:gd fmla="val 18671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>
            <a:off x="869156" y="1470124"/>
            <a:ext cx="1609725" cy="201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1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Tourism Growth</a:t>
            </a:r>
            <a:endParaRPr b="0" i="0" sz="1300" u="none" cap="none" strike="noStrike"/>
          </a:p>
        </p:txBody>
      </p:sp>
      <p:sp>
        <p:nvSpPr>
          <p:cNvPr id="206" name="Google Shape;206;p28"/>
          <p:cNvSpPr/>
          <p:nvPr/>
        </p:nvSpPr>
        <p:spPr>
          <a:xfrm>
            <a:off x="869156" y="1748508"/>
            <a:ext cx="4395118" cy="206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Inter"/>
              <a:buNone/>
            </a:pPr>
            <a:r>
              <a:rPr b="0" i="0" lang="en-GB" sz="1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Travelers increasingly prefer online booking over traditional methods.</a:t>
            </a:r>
            <a:endParaRPr b="0" i="0" sz="1000" u="none" cap="none" strike="noStrike"/>
          </a:p>
        </p:txBody>
      </p:sp>
      <p:sp>
        <p:nvSpPr>
          <p:cNvPr id="207" name="Google Shape;207;p28"/>
          <p:cNvSpPr/>
          <p:nvPr/>
        </p:nvSpPr>
        <p:spPr>
          <a:xfrm>
            <a:off x="450726" y="2212107"/>
            <a:ext cx="289694" cy="289694"/>
          </a:xfrm>
          <a:prstGeom prst="roundRect">
            <a:avLst>
              <a:gd fmla="val 18671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869156" y="2256309"/>
            <a:ext cx="1609725" cy="201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1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Current Issues</a:t>
            </a:r>
            <a:endParaRPr b="0" i="0" sz="1300" u="none" cap="none" strike="noStrike"/>
          </a:p>
        </p:txBody>
      </p:sp>
      <p:sp>
        <p:nvSpPr>
          <p:cNvPr id="209" name="Google Shape;209;p28"/>
          <p:cNvSpPr/>
          <p:nvPr/>
        </p:nvSpPr>
        <p:spPr>
          <a:xfrm>
            <a:off x="869156" y="2534692"/>
            <a:ext cx="4395118" cy="206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Inter"/>
              <a:buNone/>
            </a:pPr>
            <a:r>
              <a:rPr b="0" i="0" lang="en-GB" sz="1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Difficulty comparing packages, availability, and secure booking.</a:t>
            </a:r>
            <a:endParaRPr b="0" i="0" sz="1000" u="none" cap="none" strike="noStrike"/>
          </a:p>
        </p:txBody>
      </p:sp>
      <p:sp>
        <p:nvSpPr>
          <p:cNvPr id="210" name="Google Shape;210;p28"/>
          <p:cNvSpPr/>
          <p:nvPr/>
        </p:nvSpPr>
        <p:spPr>
          <a:xfrm>
            <a:off x="450726" y="2998291"/>
            <a:ext cx="289694" cy="289694"/>
          </a:xfrm>
          <a:prstGeom prst="roundRect">
            <a:avLst>
              <a:gd fmla="val 18671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869156" y="3042493"/>
            <a:ext cx="1609725" cy="201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1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Our Solution</a:t>
            </a:r>
            <a:endParaRPr b="0" i="0" sz="1300" u="none" cap="none" strike="noStrike"/>
          </a:p>
        </p:txBody>
      </p:sp>
      <p:sp>
        <p:nvSpPr>
          <p:cNvPr id="212" name="Google Shape;212;p28"/>
          <p:cNvSpPr/>
          <p:nvPr/>
        </p:nvSpPr>
        <p:spPr>
          <a:xfrm>
            <a:off x="869156" y="3320876"/>
            <a:ext cx="4395118" cy="206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Inter"/>
              <a:buNone/>
            </a:pPr>
            <a:r>
              <a:rPr b="0" i="0" lang="en-GB" sz="1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Centralized app easing search, booking, and management for tours.</a:t>
            </a:r>
            <a:endParaRPr b="0" i="0" sz="1000" u="none" cap="none" strike="noStrike"/>
          </a:p>
        </p:txBody>
      </p:sp>
      <p:sp>
        <p:nvSpPr>
          <p:cNvPr id="213" name="Google Shape;213;p28"/>
          <p:cNvSpPr/>
          <p:nvPr/>
        </p:nvSpPr>
        <p:spPr>
          <a:xfrm>
            <a:off x="450726" y="3784476"/>
            <a:ext cx="289694" cy="289694"/>
          </a:xfrm>
          <a:prstGeom prst="roundRect">
            <a:avLst>
              <a:gd fmla="val 18671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869156" y="3828678"/>
            <a:ext cx="1609725" cy="201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1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User Benefits</a:t>
            </a:r>
            <a:endParaRPr b="0" i="0" sz="1300" u="none" cap="none" strike="noStrike"/>
          </a:p>
        </p:txBody>
      </p:sp>
      <p:sp>
        <p:nvSpPr>
          <p:cNvPr id="215" name="Google Shape;215;p28"/>
          <p:cNvSpPr/>
          <p:nvPr/>
        </p:nvSpPr>
        <p:spPr>
          <a:xfrm>
            <a:off x="869156" y="4107061"/>
            <a:ext cx="4395118" cy="206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Inter"/>
              <a:buNone/>
            </a:pPr>
            <a:r>
              <a:rPr b="0" i="0" lang="en-GB" sz="1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Supports both tourists and operators with seamless experience.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0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/>
          <p:nvPr/>
        </p:nvSpPr>
        <p:spPr>
          <a:xfrm>
            <a:off x="3925119" y="929208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800"/>
              <a:buFont typeface="Outfit"/>
              <a:buNone/>
            </a:pPr>
            <a:r>
              <a:rPr b="1" i="0" lang="en-GB" sz="28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Background and Problem Statement</a:t>
            </a:r>
            <a:endParaRPr b="0" i="0" sz="2800" u="none" cap="none" strike="noStrike"/>
          </a:p>
        </p:txBody>
      </p:sp>
      <p:sp>
        <p:nvSpPr>
          <p:cNvPr id="223" name="Google Shape;223;p29"/>
          <p:cNvSpPr/>
          <p:nvPr/>
        </p:nvSpPr>
        <p:spPr>
          <a:xfrm>
            <a:off x="3925119" y="2169542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1400"/>
              <a:buFont typeface="Outfit"/>
              <a:buNone/>
            </a:pPr>
            <a:r>
              <a:rPr b="1" i="0" lang="en-GB" sz="14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Current Challenges</a:t>
            </a:r>
            <a:endParaRPr b="0" i="0" sz="1400" u="none" cap="none" strike="noStrike"/>
          </a:p>
        </p:txBody>
      </p:sp>
      <p:sp>
        <p:nvSpPr>
          <p:cNvPr id="224" name="Google Shape;224;p29"/>
          <p:cNvSpPr/>
          <p:nvPr/>
        </p:nvSpPr>
        <p:spPr>
          <a:xfrm>
            <a:off x="3925119" y="2532757"/>
            <a:ext cx="2188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None/>
            </a:pP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Travelers face scattered info, booking delays, and lack of transparency.</a:t>
            </a:r>
            <a:endParaRPr b="0" i="0" sz="1100" u="none" cap="none" strike="noStrike"/>
          </a:p>
        </p:txBody>
      </p:sp>
      <p:sp>
        <p:nvSpPr>
          <p:cNvPr id="225" name="Google Shape;225;p29"/>
          <p:cNvSpPr/>
          <p:nvPr/>
        </p:nvSpPr>
        <p:spPr>
          <a:xfrm>
            <a:off x="6464201" y="2169542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1400"/>
              <a:buFont typeface="Outfit"/>
              <a:buNone/>
            </a:pPr>
            <a:r>
              <a:rPr b="1" i="0" lang="en-GB" sz="14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Agency Issues</a:t>
            </a:r>
            <a:endParaRPr b="0" i="0" sz="1400" u="none" cap="none" strike="noStrike"/>
          </a:p>
        </p:txBody>
      </p:sp>
      <p:sp>
        <p:nvSpPr>
          <p:cNvPr id="226" name="Google Shape;226;p29"/>
          <p:cNvSpPr/>
          <p:nvPr/>
        </p:nvSpPr>
        <p:spPr>
          <a:xfrm>
            <a:off x="6464201" y="2532757"/>
            <a:ext cx="218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None/>
            </a:pP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Manual booking management causes inefficiency and errors.</a:t>
            </a:r>
            <a:endParaRPr b="0" i="0" sz="1100" u="none" cap="none" strike="noStrike"/>
          </a:p>
        </p:txBody>
      </p:sp>
      <p:sp>
        <p:nvSpPr>
          <p:cNvPr id="227" name="Google Shape;227;p29"/>
          <p:cNvSpPr/>
          <p:nvPr/>
        </p:nvSpPr>
        <p:spPr>
          <a:xfrm>
            <a:off x="3925119" y="3553346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1400"/>
              <a:buFont typeface="Outfit"/>
              <a:buNone/>
            </a:pPr>
            <a:r>
              <a:rPr b="1" i="0" lang="en-GB" sz="1400" u="none" cap="none" strike="noStrike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Project Goal</a:t>
            </a:r>
            <a:endParaRPr b="0" i="0" sz="1400" u="none" cap="none" strike="noStrike"/>
          </a:p>
        </p:txBody>
      </p:sp>
      <p:sp>
        <p:nvSpPr>
          <p:cNvPr id="228" name="Google Shape;228;p29"/>
          <p:cNvSpPr/>
          <p:nvPr/>
        </p:nvSpPr>
        <p:spPr>
          <a:xfrm>
            <a:off x="3925119" y="3987403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100"/>
              <a:buFont typeface="Bitter"/>
              <a:buNone/>
            </a:pPr>
            <a:r>
              <a:rPr b="0" i="0" lang="en-GB" sz="1100" u="none" cap="none" strike="noStrike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Create a centralized, user-friendly web app for tourists and admins.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4" name="Google Shape;23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594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/>
          <p:nvPr/>
        </p:nvSpPr>
        <p:spPr>
          <a:xfrm>
            <a:off x="496119" y="2265759"/>
            <a:ext cx="3189759" cy="398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Inter"/>
              <a:buNone/>
            </a:pPr>
            <a:r>
              <a:rPr b="1" i="0" lang="en-GB" sz="2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Objectives</a:t>
            </a:r>
            <a:endParaRPr b="0" i="0" sz="2500" u="none" cap="none" strike="noStrike"/>
          </a:p>
        </p:txBody>
      </p:sp>
      <p:sp>
        <p:nvSpPr>
          <p:cNvPr id="236" name="Google Shape;236;p30"/>
          <p:cNvSpPr/>
          <p:nvPr/>
        </p:nvSpPr>
        <p:spPr>
          <a:xfrm>
            <a:off x="496119" y="2855789"/>
            <a:ext cx="4012109" cy="744587"/>
          </a:xfrm>
          <a:prstGeom prst="roundRect">
            <a:avLst>
              <a:gd fmla="val 7197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628424" y="2988100"/>
            <a:ext cx="26583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1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Tourist Convenience</a:t>
            </a:r>
            <a:endParaRPr b="0" i="0" sz="1300" u="none" cap="none" strike="noStrike"/>
          </a:p>
        </p:txBody>
      </p:sp>
      <p:sp>
        <p:nvSpPr>
          <p:cNvPr id="238" name="Google Shape;238;p30"/>
          <p:cNvSpPr/>
          <p:nvPr/>
        </p:nvSpPr>
        <p:spPr>
          <a:xfrm>
            <a:off x="628427" y="3263875"/>
            <a:ext cx="3747492" cy="204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Inter"/>
              <a:buNone/>
            </a:pPr>
            <a:r>
              <a:rPr b="0" i="0" lang="en-GB" sz="1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Search and book based on destination, budget, and duration.</a:t>
            </a:r>
            <a:endParaRPr b="0" i="0" sz="1000" u="none" cap="none" strike="noStrike"/>
          </a:p>
        </p:txBody>
      </p:sp>
      <p:sp>
        <p:nvSpPr>
          <p:cNvPr id="239" name="Google Shape;239;p30"/>
          <p:cNvSpPr/>
          <p:nvPr/>
        </p:nvSpPr>
        <p:spPr>
          <a:xfrm>
            <a:off x="4635773" y="2855789"/>
            <a:ext cx="4012109" cy="744587"/>
          </a:xfrm>
          <a:prstGeom prst="roundRect">
            <a:avLst>
              <a:gd fmla="val 7197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4768081" y="2988097"/>
            <a:ext cx="1594842" cy="199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1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Real-Time Booking</a:t>
            </a:r>
            <a:endParaRPr b="0" i="0" sz="1300" u="none" cap="none" strike="noStrike"/>
          </a:p>
        </p:txBody>
      </p:sp>
      <p:sp>
        <p:nvSpPr>
          <p:cNvPr id="241" name="Google Shape;241;p30"/>
          <p:cNvSpPr/>
          <p:nvPr/>
        </p:nvSpPr>
        <p:spPr>
          <a:xfrm>
            <a:off x="4768081" y="3263875"/>
            <a:ext cx="3747492" cy="204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Inter"/>
              <a:buNone/>
            </a:pPr>
            <a:r>
              <a:rPr b="0" i="0" lang="en-GB" sz="1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Instant confirmation with updated availability.</a:t>
            </a:r>
            <a:endParaRPr b="0" i="0" sz="1000" u="none" cap="none" strike="noStrike"/>
          </a:p>
        </p:txBody>
      </p:sp>
      <p:sp>
        <p:nvSpPr>
          <p:cNvPr id="242" name="Google Shape;242;p30"/>
          <p:cNvSpPr/>
          <p:nvPr/>
        </p:nvSpPr>
        <p:spPr>
          <a:xfrm>
            <a:off x="496119" y="3727921"/>
            <a:ext cx="4012109" cy="744587"/>
          </a:xfrm>
          <a:prstGeom prst="roundRect">
            <a:avLst>
              <a:gd fmla="val 7197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628427" y="3860229"/>
            <a:ext cx="1594843" cy="199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1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Admin Control</a:t>
            </a:r>
            <a:endParaRPr b="0" i="0" sz="1300" u="none" cap="none" strike="noStrike"/>
          </a:p>
        </p:txBody>
      </p:sp>
      <p:sp>
        <p:nvSpPr>
          <p:cNvPr id="244" name="Google Shape;244;p30"/>
          <p:cNvSpPr/>
          <p:nvPr/>
        </p:nvSpPr>
        <p:spPr>
          <a:xfrm>
            <a:off x="628427" y="4136008"/>
            <a:ext cx="3747492" cy="204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Inter"/>
              <a:buNone/>
            </a:pPr>
            <a:r>
              <a:rPr b="0" i="0" lang="en-GB" sz="1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Manage packages, bookings, and users through a dashboard.</a:t>
            </a:r>
            <a:endParaRPr b="0" i="0" sz="1000" u="none" cap="none" strike="noStrike"/>
          </a:p>
        </p:txBody>
      </p:sp>
      <p:sp>
        <p:nvSpPr>
          <p:cNvPr id="245" name="Google Shape;245;p30"/>
          <p:cNvSpPr/>
          <p:nvPr/>
        </p:nvSpPr>
        <p:spPr>
          <a:xfrm>
            <a:off x="4635773" y="3727921"/>
            <a:ext cx="4012109" cy="744587"/>
          </a:xfrm>
          <a:prstGeom prst="roundRect">
            <a:avLst>
              <a:gd fmla="val 7197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4768081" y="3860229"/>
            <a:ext cx="1594842" cy="199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00"/>
              <a:buFont typeface="Inter"/>
              <a:buNone/>
            </a:pPr>
            <a:r>
              <a:rPr b="1" i="0" lang="en-GB" sz="13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Security &amp; Usability</a:t>
            </a:r>
            <a:endParaRPr b="0" i="0" sz="1300" u="none" cap="none" strike="noStrike"/>
          </a:p>
        </p:txBody>
      </p:sp>
      <p:sp>
        <p:nvSpPr>
          <p:cNvPr id="247" name="Google Shape;247;p30"/>
          <p:cNvSpPr/>
          <p:nvPr/>
        </p:nvSpPr>
        <p:spPr>
          <a:xfrm>
            <a:off x="4768081" y="4136008"/>
            <a:ext cx="3747492" cy="204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00"/>
              <a:buFont typeface="Inter"/>
              <a:buNone/>
            </a:pPr>
            <a:r>
              <a:rPr b="0" i="0" lang="en-GB" sz="10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Secure login and responsive, easy-to-use interface.</a:t>
            </a:r>
            <a:endParaRPr b="0" i="0" sz="1000" u="none" cap="none" strike="noStrike"/>
          </a:p>
        </p:txBody>
      </p:sp>
      <p:pic>
        <p:nvPicPr>
          <p:cNvPr descr="preencoded.png" id="248" name="Google Shape;2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3529" y="4818024"/>
            <a:ext cx="1057800" cy="3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D1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/>
          <p:nvPr/>
        </p:nvSpPr>
        <p:spPr>
          <a:xfrm>
            <a:off x="496127" y="1263700"/>
            <a:ext cx="5122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System Requirements</a:t>
            </a:r>
            <a:endParaRPr b="0" i="0" sz="2800" u="none" cap="none" strike="noStrike"/>
          </a:p>
        </p:txBody>
      </p:sp>
      <p:sp>
        <p:nvSpPr>
          <p:cNvPr id="255" name="Google Shape;255;p31"/>
          <p:cNvSpPr/>
          <p:nvPr/>
        </p:nvSpPr>
        <p:spPr>
          <a:xfrm>
            <a:off x="496119" y="2061046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Functional</a:t>
            </a:r>
            <a:endParaRPr b="0" i="0" sz="1400" u="none" cap="none" strike="noStrike"/>
          </a:p>
        </p:txBody>
      </p:sp>
      <p:sp>
        <p:nvSpPr>
          <p:cNvPr id="256" name="Google Shape;256;p31"/>
          <p:cNvSpPr/>
          <p:nvPr/>
        </p:nvSpPr>
        <p:spPr>
          <a:xfrm>
            <a:off x="496119" y="2424261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Char char="•"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Browse, search, and book packages</a:t>
            </a:r>
            <a:endParaRPr b="0" i="0" sz="1100" u="none" cap="none" strike="noStrike"/>
          </a:p>
        </p:txBody>
      </p:sp>
      <p:sp>
        <p:nvSpPr>
          <p:cNvPr id="257" name="Google Shape;257;p31"/>
          <p:cNvSpPr/>
          <p:nvPr/>
        </p:nvSpPr>
        <p:spPr>
          <a:xfrm>
            <a:off x="496119" y="2700635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Char char="•"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Admin package/booking management</a:t>
            </a:r>
            <a:endParaRPr b="0" i="0" sz="1100" u="none" cap="none" strike="noStrike"/>
          </a:p>
        </p:txBody>
      </p:sp>
      <p:sp>
        <p:nvSpPr>
          <p:cNvPr id="258" name="Google Shape;258;p31"/>
          <p:cNvSpPr/>
          <p:nvPr/>
        </p:nvSpPr>
        <p:spPr>
          <a:xfrm>
            <a:off x="496119" y="2977009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Char char="•"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Secure user and admin login</a:t>
            </a:r>
            <a:endParaRPr b="0" i="0" sz="1100" u="none" cap="none" strike="noStrike"/>
          </a:p>
        </p:txBody>
      </p:sp>
      <p:sp>
        <p:nvSpPr>
          <p:cNvPr id="259" name="Google Shape;259;p31"/>
          <p:cNvSpPr/>
          <p:nvPr/>
        </p:nvSpPr>
        <p:spPr>
          <a:xfrm>
            <a:off x="4749701" y="2061046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Non-Functional</a:t>
            </a:r>
            <a:endParaRPr b="0" i="0" sz="1400" u="none" cap="none" strike="noStrike"/>
          </a:p>
        </p:txBody>
      </p:sp>
      <p:sp>
        <p:nvSpPr>
          <p:cNvPr id="260" name="Google Shape;260;p31"/>
          <p:cNvSpPr/>
          <p:nvPr/>
        </p:nvSpPr>
        <p:spPr>
          <a:xfrm>
            <a:off x="4749701" y="2424261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Char char="•"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Scalable and secure architecture</a:t>
            </a:r>
            <a:endParaRPr b="0" i="0" sz="1100" u="none" cap="none" strike="noStrike"/>
          </a:p>
        </p:txBody>
      </p:sp>
      <p:sp>
        <p:nvSpPr>
          <p:cNvPr id="261" name="Google Shape;261;p31"/>
          <p:cNvSpPr/>
          <p:nvPr/>
        </p:nvSpPr>
        <p:spPr>
          <a:xfrm>
            <a:off x="4749701" y="2700635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Char char="•"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24/7 availability</a:t>
            </a:r>
            <a:endParaRPr b="0" i="0" sz="1100" u="none" cap="none" strike="noStrike"/>
          </a:p>
        </p:txBody>
      </p:sp>
      <p:sp>
        <p:nvSpPr>
          <p:cNvPr id="262" name="Google Shape;262;p31"/>
          <p:cNvSpPr/>
          <p:nvPr/>
        </p:nvSpPr>
        <p:spPr>
          <a:xfrm>
            <a:off x="4749701" y="2977009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Char char="•"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Cross-device support</a:t>
            </a:r>
            <a:endParaRPr b="0" i="0" sz="1100" u="none" cap="none" strike="noStrike"/>
          </a:p>
        </p:txBody>
      </p:sp>
      <p:sp>
        <p:nvSpPr>
          <p:cNvPr id="263" name="Google Shape;263;p31"/>
          <p:cNvSpPr/>
          <p:nvPr/>
        </p:nvSpPr>
        <p:spPr>
          <a:xfrm>
            <a:off x="4749701" y="3253383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Char char="•"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User-friendly and fast interface</a:t>
            </a:r>
            <a:endParaRPr b="0" i="0" sz="1100" u="none" cap="none" strike="noStrike"/>
          </a:p>
        </p:txBody>
      </p:sp>
      <p:pic>
        <p:nvPicPr>
          <p:cNvPr descr="preencoded.png" id="264" name="Google Shape;26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3529" y="4818024"/>
            <a:ext cx="1057800" cy="3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0" name="Google Shape;2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/>
          <p:nvPr/>
        </p:nvSpPr>
        <p:spPr>
          <a:xfrm>
            <a:off x="3925126" y="1117925"/>
            <a:ext cx="4863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nter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Design and Architecture</a:t>
            </a:r>
            <a:endParaRPr b="0" i="0" sz="2800" u="none" cap="none" strike="noStrike"/>
          </a:p>
        </p:txBody>
      </p:sp>
      <p:sp>
        <p:nvSpPr>
          <p:cNvPr id="272" name="Google Shape;272;p32"/>
          <p:cNvSpPr/>
          <p:nvPr/>
        </p:nvSpPr>
        <p:spPr>
          <a:xfrm>
            <a:off x="3925119" y="1773511"/>
            <a:ext cx="106263" cy="533326"/>
          </a:xfrm>
          <a:prstGeom prst="roundRect">
            <a:avLst>
              <a:gd fmla="val 56033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4243983" y="1773511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Inter"/>
              <a:buNone/>
            </a:pPr>
            <a:r>
              <a:rPr b="1" i="0" lang="en-GB" sz="14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Modular Design</a:t>
            </a:r>
            <a:endParaRPr b="0" i="0" sz="1400" u="none" cap="none" strike="noStrike"/>
          </a:p>
        </p:txBody>
      </p:sp>
      <p:sp>
        <p:nvSpPr>
          <p:cNvPr id="274" name="Google Shape;274;p32"/>
          <p:cNvSpPr/>
          <p:nvPr/>
        </p:nvSpPr>
        <p:spPr>
          <a:xfrm>
            <a:off x="4243983" y="2080022"/>
            <a:ext cx="4403899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None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Independent components working seamlessly together.</a:t>
            </a:r>
            <a:endParaRPr b="0" i="0" sz="1100" u="none" cap="none" strike="noStrike"/>
          </a:p>
        </p:txBody>
      </p:sp>
      <p:sp>
        <p:nvSpPr>
          <p:cNvPr id="275" name="Google Shape;275;p32"/>
          <p:cNvSpPr/>
          <p:nvPr/>
        </p:nvSpPr>
        <p:spPr>
          <a:xfrm>
            <a:off x="4137719" y="2448595"/>
            <a:ext cx="106263" cy="533326"/>
          </a:xfrm>
          <a:prstGeom prst="roundRect">
            <a:avLst>
              <a:gd fmla="val 56033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4456584" y="244859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Inter"/>
              <a:buNone/>
            </a:pPr>
            <a:r>
              <a:rPr b="1" i="0" lang="en-GB" sz="14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Database Structure</a:t>
            </a:r>
            <a:endParaRPr b="0" i="0" sz="1400" u="none" cap="none" strike="noStrike"/>
          </a:p>
        </p:txBody>
      </p:sp>
      <p:sp>
        <p:nvSpPr>
          <p:cNvPr id="277" name="Google Shape;277;p32"/>
          <p:cNvSpPr/>
          <p:nvPr/>
        </p:nvSpPr>
        <p:spPr>
          <a:xfrm>
            <a:off x="4456584" y="2755106"/>
            <a:ext cx="4191298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None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Entities: User, Admin, Store, Location, Booking, Routes.</a:t>
            </a:r>
            <a:endParaRPr b="0" i="0" sz="1100" u="none" cap="none" strike="noStrike"/>
          </a:p>
        </p:txBody>
      </p:sp>
      <p:sp>
        <p:nvSpPr>
          <p:cNvPr id="278" name="Google Shape;278;p32"/>
          <p:cNvSpPr/>
          <p:nvPr/>
        </p:nvSpPr>
        <p:spPr>
          <a:xfrm>
            <a:off x="4350395" y="3123679"/>
            <a:ext cx="106263" cy="760139"/>
          </a:xfrm>
          <a:prstGeom prst="roundRect">
            <a:avLst>
              <a:gd fmla="val 56033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4669259" y="312367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Inter"/>
              <a:buNone/>
            </a:pPr>
            <a:r>
              <a:rPr b="1" i="0" lang="en-GB" sz="14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User Interaction</a:t>
            </a:r>
            <a:endParaRPr b="0" i="0" sz="1400" u="none" cap="none" strike="noStrike"/>
          </a:p>
        </p:txBody>
      </p:sp>
      <p:sp>
        <p:nvSpPr>
          <p:cNvPr id="280" name="Google Shape;280;p32"/>
          <p:cNvSpPr/>
          <p:nvPr/>
        </p:nvSpPr>
        <p:spPr>
          <a:xfrm>
            <a:off x="4669259" y="3430191"/>
            <a:ext cx="3978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Inter"/>
              <a:buNone/>
            </a:pPr>
            <a:r>
              <a:rPr b="0" i="0" lang="en-GB" sz="110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Flow from login through booking confirmation with error handling.</a:t>
            </a:r>
            <a:endParaRPr b="0" i="0" sz="1100" u="none" cap="none" strike="noStrike"/>
          </a:p>
        </p:txBody>
      </p:sp>
      <p:pic>
        <p:nvPicPr>
          <p:cNvPr descr="preencoded.png" id="281" name="Google Shape;28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3529" y="4818024"/>
            <a:ext cx="1057800" cy="3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/>
        </p:nvSpPr>
        <p:spPr>
          <a:xfrm>
            <a:off x="869475" y="1697025"/>
            <a:ext cx="30000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 It shows interactions between the </a:t>
            </a:r>
            <a:r>
              <a:rPr b="1" lang="en-GB" sz="1100">
                <a:solidFill>
                  <a:schemeClr val="lt1"/>
                </a:solidFill>
              </a:rPr>
              <a:t>User</a:t>
            </a:r>
            <a:r>
              <a:rPr lang="en-GB" sz="1100">
                <a:solidFill>
                  <a:schemeClr val="lt1"/>
                </a:solidFill>
              </a:rPr>
              <a:t> and </a:t>
            </a:r>
            <a:r>
              <a:rPr b="1" lang="en-GB" sz="1100">
                <a:solidFill>
                  <a:schemeClr val="lt1"/>
                </a:solidFill>
              </a:rPr>
              <a:t>Admin</a:t>
            </a:r>
            <a:r>
              <a:rPr lang="en-GB" sz="1100">
                <a:solidFill>
                  <a:schemeClr val="lt1"/>
                </a:solidFill>
              </a:rPr>
              <a:t>. Key functions include: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100">
                <a:solidFill>
                  <a:schemeClr val="lt1"/>
                </a:solidFill>
              </a:rPr>
              <a:t>User Actions</a:t>
            </a:r>
            <a:r>
              <a:rPr lang="en-GB" sz="1100">
                <a:solidFill>
                  <a:schemeClr val="lt1"/>
                </a:solidFill>
              </a:rPr>
              <a:t>: Registration, posting feedback, selecting locations, choosing packages, booking, and logging in.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100">
                <a:solidFill>
                  <a:schemeClr val="lt1"/>
                </a:solidFill>
              </a:rPr>
              <a:t>Admin Role</a:t>
            </a:r>
            <a:r>
              <a:rPr lang="en-GB" sz="1100">
                <a:solidFill>
                  <a:schemeClr val="lt1"/>
                </a:solidFill>
              </a:rPr>
              <a:t>: Managing user interactions and providing recommendations for places and routes.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preencoded.png" id="287" name="Google Shape;2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3529" y="4818024"/>
            <a:ext cx="1057800" cy="3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/>
          <p:nvPr/>
        </p:nvSpPr>
        <p:spPr>
          <a:xfrm>
            <a:off x="755300" y="608250"/>
            <a:ext cx="600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Use case diagram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763529" y="345050"/>
            <a:ext cx="39150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Inter"/>
              <a:buNone/>
            </a:pPr>
            <a:r>
              <a:rPr b="1" lang="en-GB" sz="20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Model</a:t>
            </a:r>
            <a:r>
              <a:rPr b="1" lang="en-GB" sz="16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GB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:  </a:t>
            </a:r>
            <a:r>
              <a:rPr b="1" lang="en-GB" sz="2100">
                <a:solidFill>
                  <a:srgbClr val="FFFFFF"/>
                </a:solidFill>
                <a:highlight>
                  <a:srgbClr val="131417"/>
                </a:highlight>
              </a:rPr>
              <a:t>Evolutionary Model </a:t>
            </a:r>
            <a:endParaRPr b="1" sz="2100">
              <a:solidFill>
                <a:srgbClr val="FFFFFF"/>
              </a:solidFill>
              <a:highlight>
                <a:srgbClr val="131417"/>
              </a:highlight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Inter"/>
              <a:buNone/>
            </a:pPr>
            <a:r>
              <a:t/>
            </a:r>
            <a:endParaRPr b="1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4854250" y="1752150"/>
            <a:ext cx="3672000" cy="1639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</a:rPr>
              <a:t>We</a:t>
            </a:r>
            <a:r>
              <a:rPr lang="en-GB">
                <a:solidFill>
                  <a:schemeClr val="lt1"/>
                </a:solidFill>
              </a:rPr>
              <a:t> are using evolutionary model, which emphasizes incremental improvement, user feedback, and ongoing adaptation, our project represents a shared journey of progress. The name symbolizes growth, flexibility, and teamwork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preencoded.png" id="296" name="Google Shape;2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3529" y="4818024"/>
            <a:ext cx="1057800" cy="3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33575"/>
            <a:ext cx="4678527" cy="309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